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sldIdLst>
    <p:sldId id="258" r:id="rId2"/>
    <p:sldId id="269" r:id="rId3"/>
    <p:sldId id="260" r:id="rId4"/>
    <p:sldId id="261" r:id="rId5"/>
    <p:sldId id="256" r:id="rId6"/>
    <p:sldId id="262" r:id="rId7"/>
    <p:sldId id="263" r:id="rId8"/>
    <p:sldId id="264" r:id="rId9"/>
    <p:sldId id="265" r:id="rId10"/>
    <p:sldId id="266" r:id="rId11"/>
    <p:sldId id="267" r:id="rId12"/>
    <p:sldId id="270" r:id="rId13"/>
    <p:sldId id="268" r:id="rId14"/>
    <p:sldId id="257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61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18" d="100"/>
          <a:sy n="118" d="100"/>
        </p:scale>
        <p:origin x="-135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3D58D1-195A-4A24-83DD-C3BD870752CB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F979DFC-A2EB-47D2-B93B-972443831AEF}">
      <dgm:prSet phldrT="[Текст]" custT="1"/>
      <dgm:spPr/>
      <dgm:t>
        <a:bodyPr/>
        <a:lstStyle/>
        <a:p>
          <a:r>
            <a:rPr lang="ru-RU" sz="1600" b="1" dirty="0" smtClean="0"/>
            <a:t>Условия </a:t>
          </a:r>
          <a:r>
            <a:rPr lang="ru-RU" sz="1600" b="1" dirty="0" err="1" smtClean="0"/>
            <a:t>жизнедеяте-льности</a:t>
          </a:r>
          <a:endParaRPr lang="ru-RU" sz="1600" b="1" dirty="0"/>
        </a:p>
      </dgm:t>
    </dgm:pt>
    <dgm:pt modelId="{2C188FE9-8D47-4EB1-813D-825A398EB595}" type="parTrans" cxnId="{933A2508-F8F2-43DD-ADB3-3BAE6DDDF82B}">
      <dgm:prSet/>
      <dgm:spPr/>
      <dgm:t>
        <a:bodyPr/>
        <a:lstStyle/>
        <a:p>
          <a:endParaRPr lang="ru-RU"/>
        </a:p>
      </dgm:t>
    </dgm:pt>
    <dgm:pt modelId="{15C45C7D-453A-4E8D-8C85-3C6F57838363}" type="sibTrans" cxnId="{933A2508-F8F2-43DD-ADB3-3BAE6DDDF82B}">
      <dgm:prSet/>
      <dgm:spPr/>
      <dgm:t>
        <a:bodyPr/>
        <a:lstStyle/>
        <a:p>
          <a:endParaRPr lang="ru-RU"/>
        </a:p>
      </dgm:t>
    </dgm:pt>
    <dgm:pt modelId="{69F5CB60-C171-4C46-9097-F229B578753B}">
      <dgm:prSet phldrT="[Текст]" custT="1"/>
      <dgm:spPr/>
      <dgm:t>
        <a:bodyPr/>
        <a:lstStyle/>
        <a:p>
          <a:r>
            <a:rPr lang="ru-RU" sz="1800" dirty="0" smtClean="0"/>
            <a:t>Доступность объектов</a:t>
          </a:r>
          <a:endParaRPr lang="ru-RU" sz="1800" dirty="0"/>
        </a:p>
      </dgm:t>
    </dgm:pt>
    <dgm:pt modelId="{7BD37488-3FEE-4990-AC29-455697CD788E}" type="parTrans" cxnId="{679D9EE4-0976-4558-84BE-EA99EFA69682}">
      <dgm:prSet/>
      <dgm:spPr/>
      <dgm:t>
        <a:bodyPr/>
        <a:lstStyle/>
        <a:p>
          <a:endParaRPr lang="ru-RU"/>
        </a:p>
      </dgm:t>
    </dgm:pt>
    <dgm:pt modelId="{BD9FECCF-B485-4057-BE81-FA4A55A499D9}" type="sibTrans" cxnId="{679D9EE4-0976-4558-84BE-EA99EFA69682}">
      <dgm:prSet/>
      <dgm:spPr/>
      <dgm:t>
        <a:bodyPr/>
        <a:lstStyle/>
        <a:p>
          <a:endParaRPr lang="ru-RU"/>
        </a:p>
      </dgm:t>
    </dgm:pt>
    <dgm:pt modelId="{DBE62C75-3F6E-4513-8F94-CFF92B86483B}">
      <dgm:prSet phldrT="[Текст]" custT="1"/>
      <dgm:spPr/>
      <dgm:t>
        <a:bodyPr/>
        <a:lstStyle/>
        <a:p>
          <a:r>
            <a:rPr lang="ru-RU" sz="1800" dirty="0" smtClean="0"/>
            <a:t>Доступность инфраструктуры</a:t>
          </a:r>
          <a:endParaRPr lang="ru-RU" sz="1800" dirty="0"/>
        </a:p>
      </dgm:t>
    </dgm:pt>
    <dgm:pt modelId="{3D394271-6D35-4A39-BD2A-A21154548BB5}" type="parTrans" cxnId="{09C11DF2-C849-4132-8398-9A501689912A}">
      <dgm:prSet/>
      <dgm:spPr/>
      <dgm:t>
        <a:bodyPr/>
        <a:lstStyle/>
        <a:p>
          <a:endParaRPr lang="ru-RU"/>
        </a:p>
      </dgm:t>
    </dgm:pt>
    <dgm:pt modelId="{275EEE49-CC66-4BAE-A23D-4C6CDD3F7ED7}" type="sibTrans" cxnId="{09C11DF2-C849-4132-8398-9A501689912A}">
      <dgm:prSet/>
      <dgm:spPr/>
      <dgm:t>
        <a:bodyPr/>
        <a:lstStyle/>
        <a:p>
          <a:endParaRPr lang="ru-RU"/>
        </a:p>
      </dgm:t>
    </dgm:pt>
    <dgm:pt modelId="{22A2955C-E665-458D-9713-48D9C585CC67}">
      <dgm:prSet phldrT="[Текст]" custT="1"/>
      <dgm:spPr/>
      <dgm:t>
        <a:bodyPr/>
        <a:lstStyle/>
        <a:p>
          <a:r>
            <a:rPr lang="ru-RU" sz="1700" b="1" dirty="0" smtClean="0"/>
            <a:t>Интеграция инвалидов в общество</a:t>
          </a:r>
          <a:endParaRPr lang="ru-RU" sz="1700" dirty="0"/>
        </a:p>
      </dgm:t>
    </dgm:pt>
    <dgm:pt modelId="{66844392-4E7D-45DB-A321-19FFFC27EC3F}" type="parTrans" cxnId="{1FA0B5BA-CFC5-4AFE-BC1B-B44E08A012AD}">
      <dgm:prSet/>
      <dgm:spPr/>
      <dgm:t>
        <a:bodyPr/>
        <a:lstStyle/>
        <a:p>
          <a:endParaRPr lang="ru-RU"/>
        </a:p>
      </dgm:t>
    </dgm:pt>
    <dgm:pt modelId="{1F2DDE30-009E-48B6-B718-F57720C14311}" type="sibTrans" cxnId="{1FA0B5BA-CFC5-4AFE-BC1B-B44E08A012AD}">
      <dgm:prSet/>
      <dgm:spPr/>
      <dgm:t>
        <a:bodyPr/>
        <a:lstStyle/>
        <a:p>
          <a:endParaRPr lang="ru-RU"/>
        </a:p>
      </dgm:t>
    </dgm:pt>
    <dgm:pt modelId="{5A9D72AA-FDF1-4408-994C-35567AB80EA3}">
      <dgm:prSet phldrT="[Текст]" custT="1"/>
      <dgm:spPr/>
      <dgm:t>
        <a:bodyPr/>
        <a:lstStyle/>
        <a:p>
          <a:r>
            <a:rPr lang="ru-RU" sz="1800" dirty="0" smtClean="0"/>
            <a:t>Обучение</a:t>
          </a:r>
          <a:endParaRPr lang="ru-RU" sz="1800" dirty="0"/>
        </a:p>
      </dgm:t>
    </dgm:pt>
    <dgm:pt modelId="{7B6858A7-B9A8-4F11-B46E-DB37F196F4A3}" type="parTrans" cxnId="{C2CD4C86-0E3C-4155-8BF5-BCD8ECEBEBF4}">
      <dgm:prSet/>
      <dgm:spPr/>
      <dgm:t>
        <a:bodyPr/>
        <a:lstStyle/>
        <a:p>
          <a:endParaRPr lang="ru-RU"/>
        </a:p>
      </dgm:t>
    </dgm:pt>
    <dgm:pt modelId="{A01F59AD-3344-4EC2-BCB7-F42D4CFE395A}" type="sibTrans" cxnId="{C2CD4C86-0E3C-4155-8BF5-BCD8ECEBEBF4}">
      <dgm:prSet/>
      <dgm:spPr/>
      <dgm:t>
        <a:bodyPr/>
        <a:lstStyle/>
        <a:p>
          <a:endParaRPr lang="ru-RU"/>
        </a:p>
      </dgm:t>
    </dgm:pt>
    <dgm:pt modelId="{77868EB6-B23A-4204-89E2-F7249DCD2F46}">
      <dgm:prSet phldrT="[Текст]" custT="1"/>
      <dgm:spPr/>
      <dgm:t>
        <a:bodyPr/>
        <a:lstStyle/>
        <a:p>
          <a:r>
            <a:rPr lang="ru-RU" sz="1800" dirty="0" smtClean="0"/>
            <a:t>Трудоустройство</a:t>
          </a:r>
          <a:endParaRPr lang="ru-RU" sz="1800" dirty="0"/>
        </a:p>
      </dgm:t>
    </dgm:pt>
    <dgm:pt modelId="{B5AFDF3D-E694-4AA1-9784-A5CEDC4BC036}" type="parTrans" cxnId="{F2575231-19C1-4825-9BF8-6FF8BC511415}">
      <dgm:prSet/>
      <dgm:spPr/>
      <dgm:t>
        <a:bodyPr/>
        <a:lstStyle/>
        <a:p>
          <a:endParaRPr lang="ru-RU"/>
        </a:p>
      </dgm:t>
    </dgm:pt>
    <dgm:pt modelId="{72CE8D81-52F9-482D-81CB-A044D04913FF}" type="sibTrans" cxnId="{F2575231-19C1-4825-9BF8-6FF8BC511415}">
      <dgm:prSet/>
      <dgm:spPr/>
      <dgm:t>
        <a:bodyPr/>
        <a:lstStyle/>
        <a:p>
          <a:endParaRPr lang="ru-RU"/>
        </a:p>
      </dgm:t>
    </dgm:pt>
    <dgm:pt modelId="{4BE49D49-2028-4546-BA6E-C12DEB76A206}">
      <dgm:prSet phldrT="[Текст]"/>
      <dgm:spPr/>
      <dgm:t>
        <a:bodyPr/>
        <a:lstStyle/>
        <a:p>
          <a:r>
            <a:rPr lang="ru-RU" b="1" dirty="0" smtClean="0"/>
            <a:t>Устойчивое развитие региона</a:t>
          </a:r>
          <a:endParaRPr lang="ru-RU" b="1" dirty="0"/>
        </a:p>
      </dgm:t>
    </dgm:pt>
    <dgm:pt modelId="{05777144-B1B6-46E0-BA57-7D7C8C892103}" type="parTrans" cxnId="{742DD914-3204-4E4D-AD12-246652F5030C}">
      <dgm:prSet/>
      <dgm:spPr/>
      <dgm:t>
        <a:bodyPr/>
        <a:lstStyle/>
        <a:p>
          <a:endParaRPr lang="ru-RU"/>
        </a:p>
      </dgm:t>
    </dgm:pt>
    <dgm:pt modelId="{E8576086-8686-4572-8E57-AF38641FAF1D}" type="sibTrans" cxnId="{742DD914-3204-4E4D-AD12-246652F5030C}">
      <dgm:prSet/>
      <dgm:spPr/>
      <dgm:t>
        <a:bodyPr/>
        <a:lstStyle/>
        <a:p>
          <a:endParaRPr lang="ru-RU"/>
        </a:p>
      </dgm:t>
    </dgm:pt>
    <dgm:pt modelId="{8F41D66A-4D74-4B87-9861-0BDE295F9B51}">
      <dgm:prSet phldrT="[Текст]"/>
      <dgm:spPr/>
      <dgm:t>
        <a:bodyPr/>
        <a:lstStyle/>
        <a:p>
          <a:endParaRPr lang="ru-RU" sz="2000" dirty="0"/>
        </a:p>
      </dgm:t>
    </dgm:pt>
    <dgm:pt modelId="{32BE15DF-A31D-46DD-AE83-4DE92BAB1731}" type="parTrans" cxnId="{393433E4-DF38-40E1-AC26-C7535974718B}">
      <dgm:prSet/>
      <dgm:spPr/>
      <dgm:t>
        <a:bodyPr/>
        <a:lstStyle/>
        <a:p>
          <a:endParaRPr lang="ru-RU"/>
        </a:p>
      </dgm:t>
    </dgm:pt>
    <dgm:pt modelId="{D639E44B-C87F-4D33-9A93-1BE91E61ED4B}" type="sibTrans" cxnId="{393433E4-DF38-40E1-AC26-C7535974718B}">
      <dgm:prSet/>
      <dgm:spPr/>
      <dgm:t>
        <a:bodyPr/>
        <a:lstStyle/>
        <a:p>
          <a:endParaRPr lang="ru-RU"/>
        </a:p>
      </dgm:t>
    </dgm:pt>
    <dgm:pt modelId="{F76728FD-0F8F-4E70-A0A3-A16CFC619669}">
      <dgm:prSet phldrT="[Текст]" custT="1"/>
      <dgm:spPr/>
      <dgm:t>
        <a:bodyPr/>
        <a:lstStyle/>
        <a:p>
          <a:r>
            <a:rPr lang="ru-RU" sz="1800" dirty="0" smtClean="0"/>
            <a:t>Снятие социальной напряженности </a:t>
          </a:r>
          <a:endParaRPr lang="ru-RU" sz="1800" dirty="0"/>
        </a:p>
      </dgm:t>
    </dgm:pt>
    <dgm:pt modelId="{4B3BE23D-CE27-4783-935D-5475154C013E}" type="parTrans" cxnId="{AF22B6B7-1ED1-4F25-949D-851261020AC3}">
      <dgm:prSet/>
      <dgm:spPr/>
      <dgm:t>
        <a:bodyPr/>
        <a:lstStyle/>
        <a:p>
          <a:endParaRPr lang="ru-RU"/>
        </a:p>
      </dgm:t>
    </dgm:pt>
    <dgm:pt modelId="{6089BECA-4637-40B6-A0B2-26DC481CC6F2}" type="sibTrans" cxnId="{AF22B6B7-1ED1-4F25-949D-851261020AC3}">
      <dgm:prSet/>
      <dgm:spPr/>
      <dgm:t>
        <a:bodyPr/>
        <a:lstStyle/>
        <a:p>
          <a:endParaRPr lang="ru-RU"/>
        </a:p>
      </dgm:t>
    </dgm:pt>
    <dgm:pt modelId="{6D301C86-787F-494A-A8B7-BE84681F5B62}">
      <dgm:prSet phldrT="[Текст]" custT="1"/>
      <dgm:spPr/>
      <dgm:t>
        <a:bodyPr/>
        <a:lstStyle/>
        <a:p>
          <a:r>
            <a:rPr lang="ru-RU" sz="1800" dirty="0" smtClean="0"/>
            <a:t>Доступность сервисов</a:t>
          </a:r>
          <a:endParaRPr lang="ru-RU" sz="1800" dirty="0"/>
        </a:p>
      </dgm:t>
    </dgm:pt>
    <dgm:pt modelId="{36BF0168-9674-4DA0-B7EB-074127FEA5A6}" type="parTrans" cxnId="{0A708BF1-F0C3-42D8-B7BE-99B5F508DB97}">
      <dgm:prSet/>
      <dgm:spPr/>
      <dgm:t>
        <a:bodyPr/>
        <a:lstStyle/>
        <a:p>
          <a:endParaRPr lang="ru-RU"/>
        </a:p>
      </dgm:t>
    </dgm:pt>
    <dgm:pt modelId="{9D2AE801-011D-4D84-8FAC-A41738B04071}" type="sibTrans" cxnId="{0A708BF1-F0C3-42D8-B7BE-99B5F508DB97}">
      <dgm:prSet/>
      <dgm:spPr/>
      <dgm:t>
        <a:bodyPr/>
        <a:lstStyle/>
        <a:p>
          <a:endParaRPr lang="ru-RU"/>
        </a:p>
      </dgm:t>
    </dgm:pt>
    <dgm:pt modelId="{C04DA1A4-4DF6-4B5F-85F8-E86C0C0524F2}">
      <dgm:prSet phldrT="[Текст]" custT="1"/>
      <dgm:spPr/>
      <dgm:t>
        <a:bodyPr/>
        <a:lstStyle/>
        <a:p>
          <a:endParaRPr lang="ru-RU" sz="1600" dirty="0"/>
        </a:p>
      </dgm:t>
    </dgm:pt>
    <dgm:pt modelId="{97A29BE6-6530-46D5-8FDD-22AF687B66B0}" type="parTrans" cxnId="{29F543B2-7932-4CAF-93C5-55067ADB69E7}">
      <dgm:prSet/>
      <dgm:spPr/>
      <dgm:t>
        <a:bodyPr/>
        <a:lstStyle/>
        <a:p>
          <a:endParaRPr lang="ru-RU"/>
        </a:p>
      </dgm:t>
    </dgm:pt>
    <dgm:pt modelId="{AD7BABE7-487F-4194-B806-5B226E1ED6E4}" type="sibTrans" cxnId="{29F543B2-7932-4CAF-93C5-55067ADB69E7}">
      <dgm:prSet/>
      <dgm:spPr/>
      <dgm:t>
        <a:bodyPr/>
        <a:lstStyle/>
        <a:p>
          <a:endParaRPr lang="ru-RU"/>
        </a:p>
      </dgm:t>
    </dgm:pt>
    <dgm:pt modelId="{6679406A-823F-4E2E-875B-92F8976DE2BE}">
      <dgm:prSet phldrT="[Текст]" custT="1"/>
      <dgm:spPr/>
      <dgm:t>
        <a:bodyPr/>
        <a:lstStyle/>
        <a:p>
          <a:r>
            <a:rPr lang="ru-RU" sz="1800" dirty="0" smtClean="0"/>
            <a:t>Свободное перемещение</a:t>
          </a:r>
          <a:endParaRPr lang="ru-RU" sz="1800" dirty="0"/>
        </a:p>
      </dgm:t>
    </dgm:pt>
    <dgm:pt modelId="{F53CCD54-858A-4761-A2A6-81F51B4C5AE8}" type="parTrans" cxnId="{0F83B38D-17CF-42A3-AA2B-F393EDED146F}">
      <dgm:prSet/>
      <dgm:spPr/>
      <dgm:t>
        <a:bodyPr/>
        <a:lstStyle/>
        <a:p>
          <a:endParaRPr lang="ru-RU"/>
        </a:p>
      </dgm:t>
    </dgm:pt>
    <dgm:pt modelId="{2F626547-181D-4CF0-A1F8-34D1F65A131D}" type="sibTrans" cxnId="{0F83B38D-17CF-42A3-AA2B-F393EDED146F}">
      <dgm:prSet/>
      <dgm:spPr/>
      <dgm:t>
        <a:bodyPr/>
        <a:lstStyle/>
        <a:p>
          <a:endParaRPr lang="ru-RU"/>
        </a:p>
      </dgm:t>
    </dgm:pt>
    <dgm:pt modelId="{14845992-5D68-4FA1-AAB6-713459C3759C}">
      <dgm:prSet phldrT="[Текст]" custT="1"/>
      <dgm:spPr/>
      <dgm:t>
        <a:bodyPr/>
        <a:lstStyle/>
        <a:p>
          <a:r>
            <a:rPr lang="ru-RU" sz="1800" dirty="0" smtClean="0"/>
            <a:t>Участие в общественной жизни</a:t>
          </a:r>
          <a:endParaRPr lang="ru-RU" sz="1800" dirty="0"/>
        </a:p>
      </dgm:t>
    </dgm:pt>
    <dgm:pt modelId="{DB51596B-3120-4938-A0C8-D1C55E360A98}" type="parTrans" cxnId="{4197C5A6-EAB1-448A-B25C-936AABA99F87}">
      <dgm:prSet/>
      <dgm:spPr/>
      <dgm:t>
        <a:bodyPr/>
        <a:lstStyle/>
        <a:p>
          <a:endParaRPr lang="ru-RU"/>
        </a:p>
      </dgm:t>
    </dgm:pt>
    <dgm:pt modelId="{1C0B996B-D8A9-467B-BB22-E2CE20FDB71A}" type="sibTrans" cxnId="{4197C5A6-EAB1-448A-B25C-936AABA99F87}">
      <dgm:prSet/>
      <dgm:spPr/>
      <dgm:t>
        <a:bodyPr/>
        <a:lstStyle/>
        <a:p>
          <a:endParaRPr lang="ru-RU"/>
        </a:p>
      </dgm:t>
    </dgm:pt>
    <dgm:pt modelId="{E4C4F5C4-3502-4E6C-9689-79DCB6CD5471}">
      <dgm:prSet phldrT="[Текст]" custT="1"/>
      <dgm:spPr/>
      <dgm:t>
        <a:bodyPr/>
        <a:lstStyle/>
        <a:p>
          <a:r>
            <a:rPr lang="ru-RU" sz="1800" dirty="0" smtClean="0"/>
            <a:t>Развитие сервисов для людей с инвалидностью </a:t>
          </a:r>
          <a:endParaRPr lang="ru-RU" sz="1800" dirty="0"/>
        </a:p>
      </dgm:t>
    </dgm:pt>
    <dgm:pt modelId="{A731F787-8968-4CD1-BB11-46412ED7D599}" type="parTrans" cxnId="{9C31B7EA-27DD-4B76-8AFD-4EE5E59B693B}">
      <dgm:prSet/>
      <dgm:spPr/>
      <dgm:t>
        <a:bodyPr/>
        <a:lstStyle/>
        <a:p>
          <a:endParaRPr lang="ru-RU"/>
        </a:p>
      </dgm:t>
    </dgm:pt>
    <dgm:pt modelId="{182129C9-1AA6-4BAC-992B-53820F8CFAAA}" type="sibTrans" cxnId="{9C31B7EA-27DD-4B76-8AFD-4EE5E59B693B}">
      <dgm:prSet/>
      <dgm:spPr/>
      <dgm:t>
        <a:bodyPr/>
        <a:lstStyle/>
        <a:p>
          <a:endParaRPr lang="ru-RU"/>
        </a:p>
      </dgm:t>
    </dgm:pt>
    <dgm:pt modelId="{B4DC13F1-4E5A-4E76-A45F-0AF027E004AC}" type="pres">
      <dgm:prSet presAssocID="{2F3D58D1-195A-4A24-83DD-C3BD870752CB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EB6418-CAE4-48AC-87C7-B82DD2505FD6}" type="pres">
      <dgm:prSet presAssocID="{2F3D58D1-195A-4A24-83DD-C3BD870752CB}" presName="cycle" presStyleCnt="0"/>
      <dgm:spPr/>
    </dgm:pt>
    <dgm:pt modelId="{117F9B6B-4DBC-4365-BAF2-6D435B1952DA}" type="pres">
      <dgm:prSet presAssocID="{2F3D58D1-195A-4A24-83DD-C3BD870752CB}" presName="centerShape" presStyleCnt="0"/>
      <dgm:spPr/>
    </dgm:pt>
    <dgm:pt modelId="{4C5358E7-5EFE-4995-B6DA-E935647D2E90}" type="pres">
      <dgm:prSet presAssocID="{2F3D58D1-195A-4A24-83DD-C3BD870752CB}" presName="connSite" presStyleLbl="node1" presStyleIdx="0" presStyleCnt="4"/>
      <dgm:spPr/>
    </dgm:pt>
    <dgm:pt modelId="{38AC3989-52C5-4FDB-AAAE-A833FB42E31F}" type="pres">
      <dgm:prSet presAssocID="{2F3D58D1-195A-4A24-83DD-C3BD870752CB}" presName="visible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</dgm:pt>
    <dgm:pt modelId="{5451FACD-B61B-49BD-ADDF-28F471F38FB9}" type="pres">
      <dgm:prSet presAssocID="{2C188FE9-8D47-4EB1-813D-825A398EB595}" presName="Name25" presStyleLbl="parChTrans1D1" presStyleIdx="0" presStyleCnt="3"/>
      <dgm:spPr/>
      <dgm:t>
        <a:bodyPr/>
        <a:lstStyle/>
        <a:p>
          <a:endParaRPr lang="ru-RU"/>
        </a:p>
      </dgm:t>
    </dgm:pt>
    <dgm:pt modelId="{71F82363-AA4A-48AD-ADD7-60ADDE143349}" type="pres">
      <dgm:prSet presAssocID="{2F979DFC-A2EB-47D2-B93B-972443831AEF}" presName="node" presStyleCnt="0"/>
      <dgm:spPr/>
    </dgm:pt>
    <dgm:pt modelId="{BEF30C4F-3615-45C8-85DF-9F5763C5C4FE}" type="pres">
      <dgm:prSet presAssocID="{2F979DFC-A2EB-47D2-B93B-972443831AEF}" presName="parentNode" presStyleLbl="node1" presStyleIdx="1" presStyleCnt="4" custScaleX="103938" custScaleY="105943" custLinFactNeighborX="-4737" custLinFactNeighborY="-397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7E9C69-ACBA-449E-A5DF-C30C2B8AFA53}" type="pres">
      <dgm:prSet presAssocID="{2F979DFC-A2EB-47D2-B93B-972443831AEF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714C86-1471-4C71-AA72-21E295D12789}" type="pres">
      <dgm:prSet presAssocID="{66844392-4E7D-45DB-A321-19FFFC27EC3F}" presName="Name25" presStyleLbl="parChTrans1D1" presStyleIdx="1" presStyleCnt="3"/>
      <dgm:spPr/>
      <dgm:t>
        <a:bodyPr/>
        <a:lstStyle/>
        <a:p>
          <a:endParaRPr lang="ru-RU"/>
        </a:p>
      </dgm:t>
    </dgm:pt>
    <dgm:pt modelId="{4ADB3E26-8E56-45F3-9032-46703BF7901F}" type="pres">
      <dgm:prSet presAssocID="{22A2955C-E665-458D-9713-48D9C585CC67}" presName="node" presStyleCnt="0"/>
      <dgm:spPr/>
    </dgm:pt>
    <dgm:pt modelId="{1AACBD14-9088-4F2C-9C7D-5D4FB6E21741}" type="pres">
      <dgm:prSet presAssocID="{22A2955C-E665-458D-9713-48D9C585CC67}" presName="parentNode" presStyleLbl="node1" presStyleIdx="2" presStyleCnt="4" custScaleX="103342" custScaleY="118660" custLinFactNeighborX="2397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7CAC93-E558-4C67-8599-17B97D639AFA}" type="pres">
      <dgm:prSet presAssocID="{22A2955C-E665-458D-9713-48D9C585CC67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22F896-590B-4F85-AF6D-0FB755B9CC8F}" type="pres">
      <dgm:prSet presAssocID="{05777144-B1B6-46E0-BA57-7D7C8C892103}" presName="Name25" presStyleLbl="parChTrans1D1" presStyleIdx="2" presStyleCnt="3"/>
      <dgm:spPr/>
      <dgm:t>
        <a:bodyPr/>
        <a:lstStyle/>
        <a:p>
          <a:endParaRPr lang="ru-RU"/>
        </a:p>
      </dgm:t>
    </dgm:pt>
    <dgm:pt modelId="{2CD99854-EF3A-4FCE-9916-51EA189713FA}" type="pres">
      <dgm:prSet presAssocID="{4BE49D49-2028-4546-BA6E-C12DEB76A206}" presName="node" presStyleCnt="0"/>
      <dgm:spPr/>
    </dgm:pt>
    <dgm:pt modelId="{75428D58-B994-4C16-A97F-D18B9FA44ACB}" type="pres">
      <dgm:prSet presAssocID="{4BE49D49-2028-4546-BA6E-C12DEB76A206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F844C7-F49A-49CC-B1DA-C5145C8D39E8}" type="pres">
      <dgm:prSet presAssocID="{4BE49D49-2028-4546-BA6E-C12DEB76A206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2575231-19C1-4825-9BF8-6FF8BC511415}" srcId="{22A2955C-E665-458D-9713-48D9C585CC67}" destId="{77868EB6-B23A-4204-89E2-F7249DCD2F46}" srcOrd="1" destOrd="0" parTransId="{B5AFDF3D-E694-4AA1-9784-A5CEDC4BC036}" sibTransId="{72CE8D81-52F9-482D-81CB-A044D04913FF}"/>
    <dgm:cxn modelId="{26A0BF86-A7F5-4A62-8C58-6C91614799A6}" type="presOf" srcId="{05777144-B1B6-46E0-BA57-7D7C8C892103}" destId="{3D22F896-590B-4F85-AF6D-0FB755B9CC8F}" srcOrd="0" destOrd="0" presId="urn:microsoft.com/office/officeart/2005/8/layout/radial2"/>
    <dgm:cxn modelId="{679D9EE4-0976-4558-84BE-EA99EFA69682}" srcId="{2F979DFC-A2EB-47D2-B93B-972443831AEF}" destId="{69F5CB60-C171-4C46-9097-F229B578753B}" srcOrd="1" destOrd="0" parTransId="{7BD37488-3FEE-4990-AC29-455697CD788E}" sibTransId="{BD9FECCF-B485-4057-BE81-FA4A55A499D9}"/>
    <dgm:cxn modelId="{A5FF8B34-4BC1-479C-BB88-CCD1D79980A4}" type="presOf" srcId="{77868EB6-B23A-4204-89E2-F7249DCD2F46}" destId="{767CAC93-E558-4C67-8599-17B97D639AFA}" srcOrd="0" destOrd="1" presId="urn:microsoft.com/office/officeart/2005/8/layout/radial2"/>
    <dgm:cxn modelId="{D0B306CC-ED90-4EC9-AE7A-2D34B5279501}" type="presOf" srcId="{2F3D58D1-195A-4A24-83DD-C3BD870752CB}" destId="{B4DC13F1-4E5A-4E76-A45F-0AF027E004AC}" srcOrd="0" destOrd="0" presId="urn:microsoft.com/office/officeart/2005/8/layout/radial2"/>
    <dgm:cxn modelId="{6B7C8487-3B89-457E-9CFA-BE0A61ED6351}" type="presOf" srcId="{5A9D72AA-FDF1-4408-994C-35567AB80EA3}" destId="{767CAC93-E558-4C67-8599-17B97D639AFA}" srcOrd="0" destOrd="0" presId="urn:microsoft.com/office/officeart/2005/8/layout/radial2"/>
    <dgm:cxn modelId="{BFFCF215-4A37-449A-ADC8-14762459D37F}" type="presOf" srcId="{2F979DFC-A2EB-47D2-B93B-972443831AEF}" destId="{BEF30C4F-3615-45C8-85DF-9F5763C5C4FE}" srcOrd="0" destOrd="0" presId="urn:microsoft.com/office/officeart/2005/8/layout/radial2"/>
    <dgm:cxn modelId="{9C31B7EA-27DD-4B76-8AFD-4EE5E59B693B}" srcId="{4BE49D49-2028-4546-BA6E-C12DEB76A206}" destId="{E4C4F5C4-3502-4E6C-9689-79DCB6CD5471}" srcOrd="1" destOrd="0" parTransId="{A731F787-8968-4CD1-BB11-46412ED7D599}" sibTransId="{182129C9-1AA6-4BAC-992B-53820F8CFAAA}"/>
    <dgm:cxn modelId="{5A0D6616-2DD1-4953-BDC2-F53DD840AF2A}" type="presOf" srcId="{22A2955C-E665-458D-9713-48D9C585CC67}" destId="{1AACBD14-9088-4F2C-9C7D-5D4FB6E21741}" srcOrd="0" destOrd="0" presId="urn:microsoft.com/office/officeart/2005/8/layout/radial2"/>
    <dgm:cxn modelId="{F33F8A16-AEE8-44E2-9820-ADE9C9476A00}" type="presOf" srcId="{6679406A-823F-4E2E-875B-92F8976DE2BE}" destId="{767CAC93-E558-4C67-8599-17B97D639AFA}" srcOrd="0" destOrd="2" presId="urn:microsoft.com/office/officeart/2005/8/layout/radial2"/>
    <dgm:cxn modelId="{32B46C35-2FC2-4AB3-A594-1D68E6C1032F}" type="presOf" srcId="{8F41D66A-4D74-4B87-9861-0BDE295F9B51}" destId="{DCF844C7-F49A-49CC-B1DA-C5145C8D39E8}" srcOrd="0" destOrd="0" presId="urn:microsoft.com/office/officeart/2005/8/layout/radial2"/>
    <dgm:cxn modelId="{C2CD4C86-0E3C-4155-8BF5-BCD8ECEBEBF4}" srcId="{22A2955C-E665-458D-9713-48D9C585CC67}" destId="{5A9D72AA-FDF1-4408-994C-35567AB80EA3}" srcOrd="0" destOrd="0" parTransId="{7B6858A7-B9A8-4F11-B46E-DB37F196F4A3}" sibTransId="{A01F59AD-3344-4EC2-BCB7-F42D4CFE395A}"/>
    <dgm:cxn modelId="{09C11DF2-C849-4132-8398-9A501689912A}" srcId="{2F979DFC-A2EB-47D2-B93B-972443831AEF}" destId="{DBE62C75-3F6E-4513-8F94-CFF92B86483B}" srcOrd="2" destOrd="0" parTransId="{3D394271-6D35-4A39-BD2A-A21154548BB5}" sibTransId="{275EEE49-CC66-4BAE-A23D-4C6CDD3F7ED7}"/>
    <dgm:cxn modelId="{DF14E5C2-EA4D-487B-924C-2B3956575830}" type="presOf" srcId="{14845992-5D68-4FA1-AAB6-713459C3759C}" destId="{767CAC93-E558-4C67-8599-17B97D639AFA}" srcOrd="0" destOrd="3" presId="urn:microsoft.com/office/officeart/2005/8/layout/radial2"/>
    <dgm:cxn modelId="{A95CA603-1D72-4C12-A074-F4833002C857}" type="presOf" srcId="{6D301C86-787F-494A-A8B7-BE84681F5B62}" destId="{D77E9C69-ACBA-449E-A5DF-C30C2B8AFA53}" srcOrd="0" destOrd="3" presId="urn:microsoft.com/office/officeart/2005/8/layout/radial2"/>
    <dgm:cxn modelId="{AF22B6B7-1ED1-4F25-949D-851261020AC3}" srcId="{4BE49D49-2028-4546-BA6E-C12DEB76A206}" destId="{F76728FD-0F8F-4E70-A0A3-A16CFC619669}" srcOrd="2" destOrd="0" parTransId="{4B3BE23D-CE27-4783-935D-5475154C013E}" sibTransId="{6089BECA-4637-40B6-A0B2-26DC481CC6F2}"/>
    <dgm:cxn modelId="{F65DEB7B-F705-4C5E-BEF2-604C85D9787B}" type="presOf" srcId="{E4C4F5C4-3502-4E6C-9689-79DCB6CD5471}" destId="{DCF844C7-F49A-49CC-B1DA-C5145C8D39E8}" srcOrd="0" destOrd="1" presId="urn:microsoft.com/office/officeart/2005/8/layout/radial2"/>
    <dgm:cxn modelId="{0A708BF1-F0C3-42D8-B7BE-99B5F508DB97}" srcId="{2F979DFC-A2EB-47D2-B93B-972443831AEF}" destId="{6D301C86-787F-494A-A8B7-BE84681F5B62}" srcOrd="3" destOrd="0" parTransId="{36BF0168-9674-4DA0-B7EB-074127FEA5A6}" sibTransId="{9D2AE801-011D-4D84-8FAC-A41738B04071}"/>
    <dgm:cxn modelId="{742DD914-3204-4E4D-AD12-246652F5030C}" srcId="{2F3D58D1-195A-4A24-83DD-C3BD870752CB}" destId="{4BE49D49-2028-4546-BA6E-C12DEB76A206}" srcOrd="2" destOrd="0" parTransId="{05777144-B1B6-46E0-BA57-7D7C8C892103}" sibTransId="{E8576086-8686-4572-8E57-AF38641FAF1D}"/>
    <dgm:cxn modelId="{1FA0B5BA-CFC5-4AFE-BC1B-B44E08A012AD}" srcId="{2F3D58D1-195A-4A24-83DD-C3BD870752CB}" destId="{22A2955C-E665-458D-9713-48D9C585CC67}" srcOrd="1" destOrd="0" parTransId="{66844392-4E7D-45DB-A321-19FFFC27EC3F}" sibTransId="{1F2DDE30-009E-48B6-B718-F57720C14311}"/>
    <dgm:cxn modelId="{C23222B6-90E6-46B8-B431-BA7FC6CC53BE}" type="presOf" srcId="{69F5CB60-C171-4C46-9097-F229B578753B}" destId="{D77E9C69-ACBA-449E-A5DF-C30C2B8AFA53}" srcOrd="0" destOrd="1" presId="urn:microsoft.com/office/officeart/2005/8/layout/radial2"/>
    <dgm:cxn modelId="{1D4878E2-F17B-4B09-9360-9F72B3669B27}" type="presOf" srcId="{F76728FD-0F8F-4E70-A0A3-A16CFC619669}" destId="{DCF844C7-F49A-49CC-B1DA-C5145C8D39E8}" srcOrd="0" destOrd="2" presId="urn:microsoft.com/office/officeart/2005/8/layout/radial2"/>
    <dgm:cxn modelId="{29F543B2-7932-4CAF-93C5-55067ADB69E7}" srcId="{2F979DFC-A2EB-47D2-B93B-972443831AEF}" destId="{C04DA1A4-4DF6-4B5F-85F8-E86C0C0524F2}" srcOrd="0" destOrd="0" parTransId="{97A29BE6-6530-46D5-8FDD-22AF687B66B0}" sibTransId="{AD7BABE7-487F-4194-B806-5B226E1ED6E4}"/>
    <dgm:cxn modelId="{393433E4-DF38-40E1-AC26-C7535974718B}" srcId="{4BE49D49-2028-4546-BA6E-C12DEB76A206}" destId="{8F41D66A-4D74-4B87-9861-0BDE295F9B51}" srcOrd="0" destOrd="0" parTransId="{32BE15DF-A31D-46DD-AE83-4DE92BAB1731}" sibTransId="{D639E44B-C87F-4D33-9A93-1BE91E61ED4B}"/>
    <dgm:cxn modelId="{4F0841CA-1477-4135-A698-C50375BF0A5D}" type="presOf" srcId="{C04DA1A4-4DF6-4B5F-85F8-E86C0C0524F2}" destId="{D77E9C69-ACBA-449E-A5DF-C30C2B8AFA53}" srcOrd="0" destOrd="0" presId="urn:microsoft.com/office/officeart/2005/8/layout/radial2"/>
    <dgm:cxn modelId="{0F83B38D-17CF-42A3-AA2B-F393EDED146F}" srcId="{22A2955C-E665-458D-9713-48D9C585CC67}" destId="{6679406A-823F-4E2E-875B-92F8976DE2BE}" srcOrd="2" destOrd="0" parTransId="{F53CCD54-858A-4761-A2A6-81F51B4C5AE8}" sibTransId="{2F626547-181D-4CF0-A1F8-34D1F65A131D}"/>
    <dgm:cxn modelId="{873F78EC-2B20-46D0-9E8A-22F50514A134}" type="presOf" srcId="{4BE49D49-2028-4546-BA6E-C12DEB76A206}" destId="{75428D58-B994-4C16-A97F-D18B9FA44ACB}" srcOrd="0" destOrd="0" presId="urn:microsoft.com/office/officeart/2005/8/layout/radial2"/>
    <dgm:cxn modelId="{2C499F8E-077F-4D3D-97C1-1B9BBA27405D}" type="presOf" srcId="{2C188FE9-8D47-4EB1-813D-825A398EB595}" destId="{5451FACD-B61B-49BD-ADDF-28F471F38FB9}" srcOrd="0" destOrd="0" presId="urn:microsoft.com/office/officeart/2005/8/layout/radial2"/>
    <dgm:cxn modelId="{4B03908F-BE11-4B29-9503-07A059D1D025}" type="presOf" srcId="{66844392-4E7D-45DB-A321-19FFFC27EC3F}" destId="{68714C86-1471-4C71-AA72-21E295D12789}" srcOrd="0" destOrd="0" presId="urn:microsoft.com/office/officeart/2005/8/layout/radial2"/>
    <dgm:cxn modelId="{98E9D8A9-A3EE-4314-BD5E-B8271579DFAE}" type="presOf" srcId="{DBE62C75-3F6E-4513-8F94-CFF92B86483B}" destId="{D77E9C69-ACBA-449E-A5DF-C30C2B8AFA53}" srcOrd="0" destOrd="2" presId="urn:microsoft.com/office/officeart/2005/8/layout/radial2"/>
    <dgm:cxn modelId="{4197C5A6-EAB1-448A-B25C-936AABA99F87}" srcId="{22A2955C-E665-458D-9713-48D9C585CC67}" destId="{14845992-5D68-4FA1-AAB6-713459C3759C}" srcOrd="3" destOrd="0" parTransId="{DB51596B-3120-4938-A0C8-D1C55E360A98}" sibTransId="{1C0B996B-D8A9-467B-BB22-E2CE20FDB71A}"/>
    <dgm:cxn modelId="{933A2508-F8F2-43DD-ADB3-3BAE6DDDF82B}" srcId="{2F3D58D1-195A-4A24-83DD-C3BD870752CB}" destId="{2F979DFC-A2EB-47D2-B93B-972443831AEF}" srcOrd="0" destOrd="0" parTransId="{2C188FE9-8D47-4EB1-813D-825A398EB595}" sibTransId="{15C45C7D-453A-4E8D-8C85-3C6F57838363}"/>
    <dgm:cxn modelId="{119E00C5-5104-49FD-8E08-1F681A2857BF}" type="presParOf" srcId="{B4DC13F1-4E5A-4E76-A45F-0AF027E004AC}" destId="{5FEB6418-CAE4-48AC-87C7-B82DD2505FD6}" srcOrd="0" destOrd="0" presId="urn:microsoft.com/office/officeart/2005/8/layout/radial2"/>
    <dgm:cxn modelId="{57321686-7DB9-411A-ABC9-542FBF71FA7E}" type="presParOf" srcId="{5FEB6418-CAE4-48AC-87C7-B82DD2505FD6}" destId="{117F9B6B-4DBC-4365-BAF2-6D435B1952DA}" srcOrd="0" destOrd="0" presId="urn:microsoft.com/office/officeart/2005/8/layout/radial2"/>
    <dgm:cxn modelId="{9BC23CB5-F543-4A97-AA20-F1B7B8BE62A4}" type="presParOf" srcId="{117F9B6B-4DBC-4365-BAF2-6D435B1952DA}" destId="{4C5358E7-5EFE-4995-B6DA-E935647D2E90}" srcOrd="0" destOrd="0" presId="urn:microsoft.com/office/officeart/2005/8/layout/radial2"/>
    <dgm:cxn modelId="{9F3D0011-E4EF-4313-A9F3-6BF1D9FFD636}" type="presParOf" srcId="{117F9B6B-4DBC-4365-BAF2-6D435B1952DA}" destId="{38AC3989-52C5-4FDB-AAAE-A833FB42E31F}" srcOrd="1" destOrd="0" presId="urn:microsoft.com/office/officeart/2005/8/layout/radial2"/>
    <dgm:cxn modelId="{906A32A1-A3AC-4FD2-8F65-CD50D13FCFFA}" type="presParOf" srcId="{5FEB6418-CAE4-48AC-87C7-B82DD2505FD6}" destId="{5451FACD-B61B-49BD-ADDF-28F471F38FB9}" srcOrd="1" destOrd="0" presId="urn:microsoft.com/office/officeart/2005/8/layout/radial2"/>
    <dgm:cxn modelId="{7315273E-EA42-4B34-A44E-CA5D35CF0307}" type="presParOf" srcId="{5FEB6418-CAE4-48AC-87C7-B82DD2505FD6}" destId="{71F82363-AA4A-48AD-ADD7-60ADDE143349}" srcOrd="2" destOrd="0" presId="urn:microsoft.com/office/officeart/2005/8/layout/radial2"/>
    <dgm:cxn modelId="{6095BCAC-6680-4387-A186-5C4364709F01}" type="presParOf" srcId="{71F82363-AA4A-48AD-ADD7-60ADDE143349}" destId="{BEF30C4F-3615-45C8-85DF-9F5763C5C4FE}" srcOrd="0" destOrd="0" presId="urn:microsoft.com/office/officeart/2005/8/layout/radial2"/>
    <dgm:cxn modelId="{A924EE76-9A65-4A3B-9419-3DD2A3B78EC4}" type="presParOf" srcId="{71F82363-AA4A-48AD-ADD7-60ADDE143349}" destId="{D77E9C69-ACBA-449E-A5DF-C30C2B8AFA53}" srcOrd="1" destOrd="0" presId="urn:microsoft.com/office/officeart/2005/8/layout/radial2"/>
    <dgm:cxn modelId="{7470EA3B-9B18-493C-8483-C7DB47F0E6C4}" type="presParOf" srcId="{5FEB6418-CAE4-48AC-87C7-B82DD2505FD6}" destId="{68714C86-1471-4C71-AA72-21E295D12789}" srcOrd="3" destOrd="0" presId="urn:microsoft.com/office/officeart/2005/8/layout/radial2"/>
    <dgm:cxn modelId="{984F4B5E-9181-4B84-9DBA-DF9BF4B131EC}" type="presParOf" srcId="{5FEB6418-CAE4-48AC-87C7-B82DD2505FD6}" destId="{4ADB3E26-8E56-45F3-9032-46703BF7901F}" srcOrd="4" destOrd="0" presId="urn:microsoft.com/office/officeart/2005/8/layout/radial2"/>
    <dgm:cxn modelId="{71AF12AD-5397-4353-9797-30F2F22EBAB9}" type="presParOf" srcId="{4ADB3E26-8E56-45F3-9032-46703BF7901F}" destId="{1AACBD14-9088-4F2C-9C7D-5D4FB6E21741}" srcOrd="0" destOrd="0" presId="urn:microsoft.com/office/officeart/2005/8/layout/radial2"/>
    <dgm:cxn modelId="{45EC62ED-4740-47B0-8C1E-BE0CE8A1D94E}" type="presParOf" srcId="{4ADB3E26-8E56-45F3-9032-46703BF7901F}" destId="{767CAC93-E558-4C67-8599-17B97D639AFA}" srcOrd="1" destOrd="0" presId="urn:microsoft.com/office/officeart/2005/8/layout/radial2"/>
    <dgm:cxn modelId="{1A7703CA-E4E5-4868-95E7-3FB15DBBB884}" type="presParOf" srcId="{5FEB6418-CAE4-48AC-87C7-B82DD2505FD6}" destId="{3D22F896-590B-4F85-AF6D-0FB755B9CC8F}" srcOrd="5" destOrd="0" presId="urn:microsoft.com/office/officeart/2005/8/layout/radial2"/>
    <dgm:cxn modelId="{336D4085-AB82-4DB8-9D8D-1FA425EAAAC7}" type="presParOf" srcId="{5FEB6418-CAE4-48AC-87C7-B82DD2505FD6}" destId="{2CD99854-EF3A-4FCE-9916-51EA189713FA}" srcOrd="6" destOrd="0" presId="urn:microsoft.com/office/officeart/2005/8/layout/radial2"/>
    <dgm:cxn modelId="{F13960F2-341A-40AE-82DE-8ABF805BDCBC}" type="presParOf" srcId="{2CD99854-EF3A-4FCE-9916-51EA189713FA}" destId="{75428D58-B994-4C16-A97F-D18B9FA44ACB}" srcOrd="0" destOrd="0" presId="urn:microsoft.com/office/officeart/2005/8/layout/radial2"/>
    <dgm:cxn modelId="{4BA6065C-E7C2-4F1A-84BF-6A140C919BE5}" type="presParOf" srcId="{2CD99854-EF3A-4FCE-9916-51EA189713FA}" destId="{DCF844C7-F49A-49CC-B1DA-C5145C8D39E8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575-3329-47C3-9772-18D167595B35}" type="datetimeFigureOut">
              <a:rPr lang="ru-RU" smtClean="0"/>
              <a:t>13.09.2016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E8176-49CF-456D-A45D-CF63473649F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575-3329-47C3-9772-18D167595B35}" type="datetimeFigureOut">
              <a:rPr lang="ru-RU" smtClean="0"/>
              <a:t>13.09.2016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E8176-49CF-456D-A45D-CF63473649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575-3329-47C3-9772-18D167595B35}" type="datetimeFigureOut">
              <a:rPr lang="ru-RU" smtClean="0"/>
              <a:t>13.09.2016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E8176-49CF-456D-A45D-CF63473649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575-3329-47C3-9772-18D167595B35}" type="datetimeFigureOut">
              <a:rPr lang="ru-RU" smtClean="0"/>
              <a:t>13.09.2016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E8176-49CF-456D-A45D-CF63473649F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575-3329-47C3-9772-18D167595B35}" type="datetimeFigureOut">
              <a:rPr lang="ru-RU" smtClean="0"/>
              <a:t>13.09.2016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E8176-49CF-456D-A45D-CF63473649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575-3329-47C3-9772-18D167595B35}" type="datetimeFigureOut">
              <a:rPr lang="ru-RU" smtClean="0"/>
              <a:t>13.09.2016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E8176-49CF-456D-A45D-CF63473649F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575-3329-47C3-9772-18D167595B35}" type="datetimeFigureOut">
              <a:rPr lang="ru-RU" smtClean="0"/>
              <a:t>13.09.2016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E8176-49CF-456D-A45D-CF63473649F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575-3329-47C3-9772-18D167595B35}" type="datetimeFigureOut">
              <a:rPr lang="ru-RU" smtClean="0"/>
              <a:t>13.09.2016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E8176-49CF-456D-A45D-CF63473649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575-3329-47C3-9772-18D167595B35}" type="datetimeFigureOut">
              <a:rPr lang="ru-RU" smtClean="0"/>
              <a:t>13.09.2016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E8176-49CF-456D-A45D-CF63473649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575-3329-47C3-9772-18D167595B35}" type="datetimeFigureOut">
              <a:rPr lang="ru-RU" smtClean="0"/>
              <a:t>13.09.2016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E8176-49CF-456D-A45D-CF63473649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575-3329-47C3-9772-18D167595B35}" type="datetimeFigureOut">
              <a:rPr lang="ru-RU" smtClean="0"/>
              <a:t>13.09.2016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E8176-49CF-456D-A45D-CF63473649F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C18D575-3329-47C3-9772-18D167595B35}" type="datetimeFigureOut">
              <a:rPr lang="ru-RU" smtClean="0"/>
              <a:t>13.09.2016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71E8176-49CF-456D-A45D-CF63473649F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92" y="1988840"/>
            <a:ext cx="5106283" cy="3506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3193" y="260648"/>
            <a:ext cx="85689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A61A2"/>
                </a:solidFill>
              </a:rPr>
              <a:t>Роль общественных  организаций инвалидов в реализации государственной программы «Доступная среда»</a:t>
            </a:r>
            <a:endParaRPr lang="ru-RU" sz="2800" b="1" dirty="0">
              <a:solidFill>
                <a:srgbClr val="0A61A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52120" y="3573016"/>
            <a:ext cx="35373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Выступление:</a:t>
            </a:r>
          </a:p>
          <a:p>
            <a:r>
              <a:rPr lang="ru-RU" dirty="0" smtClean="0"/>
              <a:t> Депутата Государственного совета Республики Татарстан,</a:t>
            </a:r>
          </a:p>
          <a:p>
            <a:r>
              <a:rPr lang="ru-RU" dirty="0" smtClean="0"/>
              <a:t>Председателя Татарской Республиканской организации Всероссийского общества инвалидов</a:t>
            </a:r>
          </a:p>
          <a:p>
            <a:pPr algn="ctr"/>
            <a:endParaRPr lang="ru-RU" dirty="0"/>
          </a:p>
          <a:p>
            <a:pPr algn="ctr"/>
            <a:r>
              <a:rPr lang="ru-RU" sz="2400" dirty="0" smtClean="0"/>
              <a:t>Р. Ш. Ганибаева.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2381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543800" cy="7920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>
                <a:solidFill>
                  <a:srgbClr val="0A61A2"/>
                </a:solidFill>
              </a:rPr>
              <a:t>Абсурдные архитектурные </a:t>
            </a:r>
            <a:r>
              <a:rPr lang="ru-RU" sz="3200" dirty="0" smtClean="0">
                <a:solidFill>
                  <a:srgbClr val="0A61A2"/>
                </a:solidFill>
              </a:rPr>
              <a:t>решения</a:t>
            </a:r>
            <a:endParaRPr lang="ru-RU" sz="3200" dirty="0">
              <a:solidFill>
                <a:srgbClr val="0A61A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67292"/>
            <a:ext cx="4032448" cy="4538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66012"/>
            <a:ext cx="3555984" cy="45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322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6084" y="548680"/>
            <a:ext cx="7543800" cy="9144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3600" dirty="0" smtClean="0">
                <a:solidFill>
                  <a:srgbClr val="0A61A2"/>
                </a:solidFill>
              </a:rPr>
              <a:t>Абсурдные </a:t>
            </a:r>
            <a:r>
              <a:rPr lang="ru-RU" sz="3600" dirty="0">
                <a:solidFill>
                  <a:srgbClr val="0A61A2"/>
                </a:solidFill>
              </a:rPr>
              <a:t>конструкции пандусов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0" y="1962825"/>
            <a:ext cx="4412444" cy="329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398" y="1980515"/>
            <a:ext cx="4392341" cy="329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42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74298" y="332656"/>
            <a:ext cx="7543800" cy="9144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solidFill>
                  <a:srgbClr val="0A61A2"/>
                </a:solidFill>
              </a:rPr>
              <a:t>Подъемники</a:t>
            </a:r>
            <a:endParaRPr lang="ru-RU" sz="3200" dirty="0">
              <a:solidFill>
                <a:srgbClr val="0A61A2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98507"/>
            <a:ext cx="2880320" cy="430270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129753"/>
            <a:ext cx="2912568" cy="38834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429000"/>
            <a:ext cx="4356908" cy="326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61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5744" y="18864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solidFill>
                  <a:srgbClr val="0A61A2"/>
                </a:solidFill>
              </a:rPr>
              <a:t>Кнопка вызова</a:t>
            </a:r>
            <a:endParaRPr lang="ru-RU" sz="3200" dirty="0">
              <a:solidFill>
                <a:srgbClr val="0A61A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232" y="1124744"/>
            <a:ext cx="5595535" cy="532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67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383935477"/>
              </p:ext>
            </p:extLst>
          </p:nvPr>
        </p:nvGraphicFramePr>
        <p:xfrm>
          <a:off x="29197" y="750818"/>
          <a:ext cx="9144000" cy="6093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115616" y="166209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A61A2"/>
                </a:solidFill>
              </a:rPr>
              <a:t>Создание</a:t>
            </a:r>
            <a:r>
              <a:rPr lang="ru-RU" sz="2400" b="1" dirty="0" smtClean="0">
                <a:solidFill>
                  <a:srgbClr val="0A61A2"/>
                </a:solidFill>
              </a:rPr>
              <a:t> </a:t>
            </a:r>
            <a:r>
              <a:rPr lang="ru-RU" sz="2800" b="1" dirty="0" smtClean="0">
                <a:solidFill>
                  <a:srgbClr val="0A61A2"/>
                </a:solidFill>
              </a:rPr>
              <a:t>безбарьерной</a:t>
            </a:r>
            <a:r>
              <a:rPr lang="ru-RU" sz="2400" b="1" dirty="0" smtClean="0">
                <a:solidFill>
                  <a:srgbClr val="0A61A2"/>
                </a:solidFill>
              </a:rPr>
              <a:t> </a:t>
            </a:r>
            <a:r>
              <a:rPr lang="ru-RU" sz="2800" b="1" dirty="0" smtClean="0">
                <a:solidFill>
                  <a:srgbClr val="0A61A2"/>
                </a:solidFill>
              </a:rPr>
              <a:t>среды</a:t>
            </a:r>
            <a:endParaRPr lang="ru-RU" sz="2800" b="1" dirty="0">
              <a:solidFill>
                <a:srgbClr val="0A61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17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543800" cy="9144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424936" cy="6152511"/>
          </a:xfrm>
        </p:spPr>
      </p:pic>
    </p:spTree>
    <p:extLst>
      <p:ext uri="{BB962C8B-B14F-4D97-AF65-F5344CB8AC3E}">
        <p14:creationId xmlns:p14="http://schemas.microsoft.com/office/powerpoint/2010/main" val="114210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03" y="188640"/>
            <a:ext cx="8182193" cy="6073381"/>
          </a:xfrm>
        </p:spPr>
      </p:pic>
    </p:spTree>
    <p:extLst>
      <p:ext uri="{BB962C8B-B14F-4D97-AF65-F5344CB8AC3E}">
        <p14:creationId xmlns:p14="http://schemas.microsoft.com/office/powerpoint/2010/main" val="230088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42" y="368660"/>
            <a:ext cx="8245916" cy="6120680"/>
          </a:xfrm>
        </p:spPr>
      </p:pic>
    </p:spTree>
    <p:extLst>
      <p:ext uri="{BB962C8B-B14F-4D97-AF65-F5344CB8AC3E}">
        <p14:creationId xmlns:p14="http://schemas.microsoft.com/office/powerpoint/2010/main" val="145825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116632"/>
            <a:ext cx="7543800" cy="9144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800" dirty="0">
                <a:solidFill>
                  <a:srgbClr val="0A61A2"/>
                </a:solidFill>
                <a:effectLst/>
              </a:rPr>
              <a:t>Перечень мер государственной поддержки для общественных объединений инвалидов и предприятий, использующих труд </a:t>
            </a:r>
            <a:r>
              <a:rPr lang="ru-RU" sz="2800" dirty="0" smtClean="0">
                <a:solidFill>
                  <a:srgbClr val="0A61A2"/>
                </a:solidFill>
                <a:effectLst/>
              </a:rPr>
              <a:t>инвалидов</a:t>
            </a:r>
            <a:r>
              <a:rPr lang="ru-RU" sz="2800" dirty="0">
                <a:effectLst/>
              </a:rPr>
              <a:t/>
            </a:r>
            <a:br>
              <a:rPr lang="ru-RU" sz="2800" dirty="0">
                <a:effectLst/>
              </a:rPr>
            </a:br>
            <a:endParaRPr lang="ru-RU" sz="2800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2010" y="1484784"/>
            <a:ext cx="9131990" cy="521626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effectLst/>
              </a:rPr>
              <a:t>разработать </a:t>
            </a:r>
            <a:r>
              <a:rPr lang="ru-RU" sz="2000" b="1" dirty="0">
                <a:effectLst/>
              </a:rPr>
              <a:t>и контролировать порядок предоставления преимуществ </a:t>
            </a:r>
            <a:r>
              <a:rPr lang="ru-RU" sz="2000" b="1" dirty="0" smtClean="0">
                <a:effectLst/>
              </a:rPr>
              <a:t>на </a:t>
            </a:r>
            <a:r>
              <a:rPr lang="ru-RU" sz="2000" b="1" dirty="0">
                <a:effectLst/>
              </a:rPr>
              <a:t>получение государственных заказов;</a:t>
            </a:r>
          </a:p>
          <a:p>
            <a:r>
              <a:rPr lang="ru-RU" sz="2000" b="1" dirty="0" smtClean="0">
                <a:effectLst/>
              </a:rPr>
              <a:t> </a:t>
            </a:r>
            <a:r>
              <a:rPr lang="ru-RU" sz="2000" b="1" dirty="0">
                <a:effectLst/>
              </a:rPr>
              <a:t>разработать порядок и механизм предоставления адресных субсидий, льготных ссуд и кредитов для модернизации технического и технологического парка;</a:t>
            </a:r>
          </a:p>
          <a:p>
            <a:r>
              <a:rPr lang="ru-RU" sz="2000" b="1" dirty="0" smtClean="0">
                <a:effectLst/>
              </a:rPr>
              <a:t> </a:t>
            </a:r>
            <a:r>
              <a:rPr lang="ru-RU" sz="2000" b="1" dirty="0">
                <a:effectLst/>
              </a:rPr>
              <a:t>создание условий для продвижения и реализации производимой ими продукции;</a:t>
            </a:r>
          </a:p>
          <a:p>
            <a:r>
              <a:rPr lang="ru-RU" sz="2000" b="1" dirty="0" smtClean="0">
                <a:effectLst/>
              </a:rPr>
              <a:t> </a:t>
            </a:r>
            <a:r>
              <a:rPr lang="ru-RU" sz="2000" b="1" dirty="0">
                <a:effectLst/>
              </a:rPr>
              <a:t>разработать нормативно правовые акты, предусматривающие освобождение от налогов, сборов и иных платежей;</a:t>
            </a:r>
          </a:p>
          <a:p>
            <a:r>
              <a:rPr lang="ru-RU" sz="2000" b="1" dirty="0" smtClean="0">
                <a:effectLst/>
              </a:rPr>
              <a:t> </a:t>
            </a:r>
            <a:r>
              <a:rPr lang="ru-RU" sz="2000" b="1" dirty="0">
                <a:effectLst/>
              </a:rPr>
              <a:t>разработать нормативно правовые акты, предусматривающие преференции на потребляемые тепло, электроэнергию, </a:t>
            </a:r>
            <a:r>
              <a:rPr lang="ru-RU" sz="2000" b="1" dirty="0" err="1">
                <a:effectLst/>
              </a:rPr>
              <a:t>газо</a:t>
            </a:r>
            <a:r>
              <a:rPr lang="ru-RU" sz="2000" b="1" dirty="0">
                <a:effectLst/>
              </a:rPr>
              <a:t> - водоснабжение и </a:t>
            </a:r>
            <a:r>
              <a:rPr lang="ru-RU" sz="2000" b="1" dirty="0" smtClean="0">
                <a:effectLst/>
              </a:rPr>
              <a:t>водоотведение</a:t>
            </a:r>
            <a:r>
              <a:rPr lang="ru-RU" sz="2000" b="1" dirty="0"/>
              <a:t>.</a:t>
            </a:r>
            <a:endParaRPr lang="ru-RU" sz="2000" b="1" dirty="0">
              <a:effectLst/>
            </a:endParaRP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9015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69892" y="260648"/>
            <a:ext cx="7543800" cy="9144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60649"/>
            <a:ext cx="9031408" cy="540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281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116632"/>
            <a:ext cx="7543800" cy="792088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3100" dirty="0" smtClean="0">
                <a:solidFill>
                  <a:srgbClr val="0A61A2"/>
                </a:solidFill>
              </a:rPr>
              <a:t>Основные составляющие понятия «Доступная среда</a:t>
            </a:r>
            <a:r>
              <a:rPr lang="ru-RU" sz="3600" dirty="0" smtClean="0">
                <a:solidFill>
                  <a:srgbClr val="0A61A2"/>
                </a:solidFill>
              </a:rPr>
              <a:t>»</a:t>
            </a:r>
            <a:endParaRPr lang="ru-RU" sz="3600" dirty="0">
              <a:solidFill>
                <a:srgbClr val="0A61A2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79512" y="1340768"/>
            <a:ext cx="8568952" cy="5400600"/>
          </a:xfrm>
        </p:spPr>
        <p:txBody>
          <a:bodyPr>
            <a:normAutofit fontScale="62500" lnSpcReduction="20000"/>
          </a:bodyPr>
          <a:lstStyle/>
          <a:p>
            <a:r>
              <a:rPr lang="ru-RU" sz="2900" b="1" dirty="0"/>
              <a:t>Сервис, специальные услуги для </a:t>
            </a:r>
            <a:r>
              <a:rPr lang="ru-RU" sz="2900" b="1" dirty="0" smtClean="0"/>
              <a:t>инвалидов.</a:t>
            </a:r>
            <a:endParaRPr lang="ru-RU" sz="2900" b="1" dirty="0"/>
          </a:p>
          <a:p>
            <a:r>
              <a:rPr lang="ru-RU" sz="2900" b="1" dirty="0"/>
              <a:t>Строительные </a:t>
            </a:r>
            <a:r>
              <a:rPr lang="ru-RU" sz="2900" b="1" dirty="0" smtClean="0"/>
              <a:t>конструкции, здания, сооружения.</a:t>
            </a:r>
          </a:p>
          <a:p>
            <a:r>
              <a:rPr lang="ru-RU" sz="2900" b="1" dirty="0"/>
              <a:t>Информационное </a:t>
            </a:r>
            <a:r>
              <a:rPr lang="ru-RU" sz="2900" b="1" dirty="0" smtClean="0"/>
              <a:t>обеспечение.</a:t>
            </a:r>
            <a:endParaRPr lang="ru-RU" sz="2900" b="1" dirty="0"/>
          </a:p>
          <a:p>
            <a:r>
              <a:rPr lang="ru-RU" sz="2900" b="1" dirty="0" smtClean="0"/>
              <a:t>Инфраструктура </a:t>
            </a:r>
            <a:r>
              <a:rPr lang="ru-RU" sz="2900" b="1" dirty="0"/>
              <a:t>и сервис спорта для </a:t>
            </a:r>
            <a:r>
              <a:rPr lang="ru-RU" sz="2900" b="1" dirty="0" smtClean="0"/>
              <a:t>инвалидов.</a:t>
            </a:r>
            <a:endParaRPr lang="ru-RU" sz="2900" b="1" dirty="0"/>
          </a:p>
          <a:p>
            <a:r>
              <a:rPr lang="ru-RU" sz="2900" b="1" dirty="0"/>
              <a:t>Координация работы </a:t>
            </a:r>
            <a:r>
              <a:rPr lang="ru-RU" sz="2900" b="1" dirty="0" smtClean="0"/>
              <a:t>служб.</a:t>
            </a:r>
          </a:p>
          <a:p>
            <a:r>
              <a:rPr lang="ru-RU" sz="2900" b="1" dirty="0"/>
              <a:t>Службы города и стандартные услуги предоставляемые как инвалидам, так и людям без </a:t>
            </a:r>
            <a:r>
              <a:rPr lang="ru-RU" sz="2900" b="1" dirty="0" smtClean="0"/>
              <a:t>инвалидности.</a:t>
            </a:r>
            <a:endParaRPr lang="ru-RU" sz="2900" b="1" dirty="0"/>
          </a:p>
          <a:p>
            <a:r>
              <a:rPr lang="ru-RU" sz="2900" b="1" dirty="0"/>
              <a:t>Система обучения, программы различных служб, тренинги персонала</a:t>
            </a:r>
            <a:r>
              <a:rPr lang="ru-RU" sz="2900" b="1" dirty="0" smtClean="0"/>
              <a:t>.</a:t>
            </a:r>
          </a:p>
          <a:p>
            <a:r>
              <a:rPr lang="ru-RU" sz="2900" b="1" dirty="0"/>
              <a:t>Регламенты взаимодействия служб</a:t>
            </a:r>
            <a:r>
              <a:rPr lang="ru-RU" sz="2900" b="1" dirty="0" smtClean="0"/>
              <a:t>.</a:t>
            </a:r>
          </a:p>
          <a:p>
            <a:r>
              <a:rPr lang="ru-RU" sz="2900" b="1" dirty="0" smtClean="0"/>
              <a:t>Безопасность.</a:t>
            </a:r>
          </a:p>
          <a:p>
            <a:r>
              <a:rPr lang="ru-RU" sz="2900" b="1" dirty="0"/>
              <a:t>Нормативы </a:t>
            </a:r>
            <a:r>
              <a:rPr lang="ru-RU" sz="2900" b="1" dirty="0" smtClean="0"/>
              <a:t>доступности, стандарты  </a:t>
            </a:r>
            <a:r>
              <a:rPr lang="ru-RU" sz="2900" b="1" dirty="0"/>
              <a:t>проектирования и строительства.</a:t>
            </a:r>
          </a:p>
          <a:p>
            <a:r>
              <a:rPr lang="ru-RU" sz="2900" b="1" dirty="0" smtClean="0"/>
              <a:t>Технические средства</a:t>
            </a:r>
            <a:r>
              <a:rPr lang="ru-RU" sz="2900" b="1" dirty="0"/>
              <a:t>, </a:t>
            </a:r>
            <a:r>
              <a:rPr lang="ru-RU" sz="2900" b="1" dirty="0" smtClean="0"/>
              <a:t>оборудование </a:t>
            </a:r>
            <a:r>
              <a:rPr lang="ru-RU" sz="2900" b="1" dirty="0"/>
              <a:t>и приспособления для инвалидов</a:t>
            </a:r>
            <a:r>
              <a:rPr lang="ru-RU" sz="2900" b="1" dirty="0" smtClean="0"/>
              <a:t>.</a:t>
            </a:r>
            <a:endParaRPr lang="ru-RU" sz="2900" b="1" dirty="0"/>
          </a:p>
          <a:p>
            <a:r>
              <a:rPr lang="ru-RU" sz="2900" b="1" dirty="0"/>
              <a:t>Комплексная организация инфраструктуры </a:t>
            </a:r>
            <a:r>
              <a:rPr lang="ru-RU" sz="2900" b="1" dirty="0" smtClean="0"/>
              <a:t>города. </a:t>
            </a:r>
            <a:endParaRPr lang="ru-RU" sz="2900" b="1" dirty="0"/>
          </a:p>
          <a:p>
            <a:r>
              <a:rPr lang="ru-RU" sz="2900" b="1" dirty="0"/>
              <a:t>Транспорт и транспортная </a:t>
            </a:r>
            <a:r>
              <a:rPr lang="ru-RU" sz="2900" b="1" dirty="0" smtClean="0"/>
              <a:t>инфраструктура.</a:t>
            </a:r>
            <a:endParaRPr lang="ru-RU" sz="2900" b="1" dirty="0"/>
          </a:p>
          <a:p>
            <a:endParaRPr lang="ru-RU" sz="24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516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568952" cy="792088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>
                <a:solidFill>
                  <a:srgbClr val="0A61A2"/>
                </a:solidFill>
              </a:rPr>
              <a:t>Вместе мы сможем больше!</a:t>
            </a:r>
            <a:endParaRPr lang="ru-RU" sz="3600" dirty="0">
              <a:solidFill>
                <a:srgbClr val="0A61A2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625"/>
                    </a14:imgEffect>
                    <a14:imgEffect>
                      <a14:saturation sat="165000"/>
                    </a14:imgEffect>
                    <a14:imgEffect>
                      <a14:brightnessContrast bright="4000"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08720"/>
            <a:ext cx="7920880" cy="5783143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068960"/>
            <a:ext cx="5023631" cy="360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33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8259" y="260648"/>
            <a:ext cx="7543800" cy="914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dirty="0">
                <a:solidFill>
                  <a:srgbClr val="0A61A2"/>
                </a:solidFill>
              </a:rPr>
              <a:t>Спорт для инвалидов и Доступная среда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8874">
            <a:off x="1040025" y="1767032"/>
            <a:ext cx="2835275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7045">
            <a:off x="5306582" y="1753774"/>
            <a:ext cx="2819400" cy="216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3270">
            <a:off x="827088" y="4437063"/>
            <a:ext cx="2835275" cy="212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513">
            <a:off x="4957259" y="4063630"/>
            <a:ext cx="3163195" cy="23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51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416824" cy="1484784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  <a:defRPr/>
            </a:pPr>
            <a:r>
              <a:rPr lang="ru-RU" sz="3600" b="1" dirty="0">
                <a:solidFill>
                  <a:srgbClr val="0A61A2"/>
                </a:solidFill>
                <a:effectLst/>
              </a:rPr>
              <a:t>Международные </a:t>
            </a:r>
            <a:r>
              <a:rPr lang="ru-RU" sz="3600" b="1" dirty="0" smtClean="0">
                <a:solidFill>
                  <a:srgbClr val="0A61A2"/>
                </a:solidFill>
                <a:effectLst/>
              </a:rPr>
              <a:t> акты  </a:t>
            </a:r>
            <a:r>
              <a:rPr lang="ru-RU" sz="3600" b="1" dirty="0">
                <a:solidFill>
                  <a:srgbClr val="0A61A2"/>
                </a:solidFill>
                <a:effectLst/>
              </a:rPr>
              <a:t>ООН, принятые в отношении инвалидов</a:t>
            </a:r>
            <a:r>
              <a:rPr lang="ru-RU" sz="800" dirty="0">
                <a:effectLst/>
              </a:rPr>
              <a:t/>
            </a:r>
            <a:br>
              <a:rPr lang="ru-RU" sz="800" dirty="0">
                <a:effectLst/>
              </a:rPr>
            </a:br>
            <a:endParaRPr lang="ru-RU" sz="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1988840"/>
            <a:ext cx="7776864" cy="403244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/>
              </a:rPr>
              <a:t>  Декларация  ООН </a:t>
            </a:r>
            <a:r>
              <a:rPr lang="ru-RU" sz="2400" b="1" dirty="0">
                <a:effectLst/>
              </a:rPr>
              <a:t>о правах умственно отсталых лиц (1971</a:t>
            </a:r>
            <a:r>
              <a:rPr lang="ru-RU" sz="2400" b="1" dirty="0" smtClean="0">
                <a:effectLst/>
              </a:rPr>
              <a:t>). </a:t>
            </a:r>
            <a:endParaRPr lang="ru-RU" sz="2400" dirty="0">
              <a:effectLst/>
            </a:endParaRPr>
          </a:p>
          <a:p>
            <a:r>
              <a:rPr lang="ru-RU" sz="2400" b="1" dirty="0" smtClean="0">
                <a:effectLst/>
              </a:rPr>
              <a:t>  Декларация </a:t>
            </a:r>
            <a:r>
              <a:rPr lang="ru-RU" sz="2400" b="1" dirty="0">
                <a:effectLst/>
              </a:rPr>
              <a:t>ООН о правах инвалидов (1975</a:t>
            </a:r>
            <a:r>
              <a:rPr lang="ru-RU" sz="2400" b="1" dirty="0" smtClean="0">
                <a:effectLst/>
              </a:rPr>
              <a:t>). </a:t>
            </a:r>
            <a:endParaRPr lang="ru-RU" sz="2400" dirty="0">
              <a:effectLst/>
            </a:endParaRPr>
          </a:p>
          <a:p>
            <a:r>
              <a:rPr lang="ru-RU" sz="2400" b="1" dirty="0" smtClean="0">
                <a:effectLst/>
              </a:rPr>
              <a:t>  Всемирная </a:t>
            </a:r>
            <a:r>
              <a:rPr lang="ru-RU" sz="2400" b="1" dirty="0">
                <a:effectLst/>
              </a:rPr>
              <a:t>программа действий в отношении </a:t>
            </a:r>
            <a:r>
              <a:rPr lang="ru-RU" sz="2400" b="1" dirty="0" smtClean="0">
                <a:effectLst/>
              </a:rPr>
              <a:t> инвалидов </a:t>
            </a:r>
            <a:r>
              <a:rPr lang="ru-RU" sz="2400" b="1" dirty="0">
                <a:effectLst/>
              </a:rPr>
              <a:t>(1982</a:t>
            </a:r>
            <a:r>
              <a:rPr lang="ru-RU" sz="2400" b="1" dirty="0" smtClean="0">
                <a:effectLst/>
              </a:rPr>
              <a:t>). </a:t>
            </a:r>
            <a:endParaRPr lang="ru-RU" sz="2400" dirty="0">
              <a:effectLst/>
            </a:endParaRPr>
          </a:p>
          <a:p>
            <a:r>
              <a:rPr lang="ru-RU" sz="2400" b="1" dirty="0" smtClean="0">
                <a:effectLst/>
              </a:rPr>
              <a:t>  Стандартные </a:t>
            </a:r>
            <a:r>
              <a:rPr lang="ru-RU" sz="2400" b="1" dirty="0">
                <a:effectLst/>
              </a:rPr>
              <a:t>правила обеспечения равных возможностей инвалидов (1993</a:t>
            </a:r>
            <a:r>
              <a:rPr lang="ru-RU" sz="2400" b="1" dirty="0" smtClean="0">
                <a:effectLst/>
              </a:rPr>
              <a:t>). </a:t>
            </a:r>
            <a:endParaRPr lang="ru-RU" sz="2400" dirty="0">
              <a:effectLst/>
            </a:endParaRPr>
          </a:p>
          <a:p>
            <a:r>
              <a:rPr lang="ru-RU" sz="2400" dirty="0"/>
              <a:t> </a:t>
            </a:r>
            <a:r>
              <a:rPr lang="ru-RU" sz="2400" dirty="0" smtClean="0"/>
              <a:t> </a:t>
            </a:r>
            <a:r>
              <a:rPr lang="ru-RU" sz="2400" b="1" dirty="0" smtClean="0">
                <a:effectLst/>
              </a:rPr>
              <a:t>Конвенция </a:t>
            </a:r>
            <a:r>
              <a:rPr lang="ru-RU" sz="2400" b="1" dirty="0">
                <a:effectLst/>
              </a:rPr>
              <a:t>ООН о правах инвалидов (2006</a:t>
            </a:r>
            <a:r>
              <a:rPr lang="ru-RU" sz="2400" b="1" dirty="0" smtClean="0">
                <a:effectLst/>
              </a:rPr>
              <a:t>). </a:t>
            </a:r>
            <a:endParaRPr lang="ru-RU" sz="2400" dirty="0">
              <a:effectLst/>
            </a:endParaRPr>
          </a:p>
          <a:p>
            <a:pPr marL="18288" indent="0">
              <a:buNone/>
              <a:defRPr/>
            </a:pPr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376997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62" y="337706"/>
            <a:ext cx="8421276" cy="618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94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524" y="260648"/>
            <a:ext cx="8568952" cy="12241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700" b="1" dirty="0">
                <a:solidFill>
                  <a:srgbClr val="0A61A2"/>
                </a:solidFill>
              </a:rPr>
              <a:t>Ожидаемые результаты реализации Государственной Программы «Доступная среда»: </a:t>
            </a:r>
            <a:endParaRPr lang="ru-RU" sz="2700" dirty="0">
              <a:solidFill>
                <a:srgbClr val="0A61A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360" y="1628800"/>
            <a:ext cx="9137639" cy="5097759"/>
          </a:xfrm>
        </p:spPr>
        <p:txBody>
          <a:bodyPr>
            <a:normAutofit/>
          </a:bodyPr>
          <a:lstStyle/>
          <a:p>
            <a:r>
              <a:rPr lang="ru-RU" sz="2000" dirty="0" smtClean="0">
                <a:effectLst/>
              </a:rPr>
              <a:t>  </a:t>
            </a:r>
            <a:r>
              <a:rPr lang="ru-RU" sz="2000" b="1" dirty="0" smtClean="0">
                <a:effectLst/>
              </a:rPr>
              <a:t>увеличение </a:t>
            </a:r>
            <a:r>
              <a:rPr lang="ru-RU" sz="2000" b="1" dirty="0">
                <a:effectLst/>
              </a:rPr>
              <a:t>количества </a:t>
            </a:r>
            <a:r>
              <a:rPr lang="ru-RU" sz="2000" b="1" dirty="0" smtClean="0">
                <a:effectLst/>
              </a:rPr>
              <a:t>общественного </a:t>
            </a:r>
            <a:r>
              <a:rPr lang="ru-RU" sz="2000" b="1" dirty="0">
                <a:effectLst/>
              </a:rPr>
              <a:t>транспорта, оборудованного для перевозки инвалидов и других маломобильных групп населения; </a:t>
            </a:r>
          </a:p>
          <a:p>
            <a:r>
              <a:rPr lang="ru-RU" sz="2000" b="1" dirty="0" smtClean="0">
                <a:effectLst/>
              </a:rPr>
              <a:t>  увеличение </a:t>
            </a:r>
            <a:r>
              <a:rPr lang="ru-RU" sz="2000" b="1" dirty="0">
                <a:effectLst/>
              </a:rPr>
              <a:t>количества субтитрированных телевизионных программ на </a:t>
            </a:r>
            <a:r>
              <a:rPr lang="ru-RU" sz="2000" b="1" dirty="0" smtClean="0">
                <a:effectLst/>
              </a:rPr>
              <a:t>общедоступных </a:t>
            </a:r>
            <a:r>
              <a:rPr lang="ru-RU" sz="2000" b="1" dirty="0">
                <a:effectLst/>
              </a:rPr>
              <a:t>каналах; </a:t>
            </a:r>
          </a:p>
          <a:p>
            <a:r>
              <a:rPr lang="ru-RU" sz="2000" b="1" dirty="0" smtClean="0">
                <a:effectLst/>
              </a:rPr>
              <a:t>   увеличение </a:t>
            </a:r>
            <a:r>
              <a:rPr lang="ru-RU" sz="2000" b="1" dirty="0">
                <a:effectLst/>
              </a:rPr>
              <a:t>численности инвалидов и других маломобильных групп населения, систематически занимающихся физической культурой и спортом; </a:t>
            </a:r>
          </a:p>
          <a:p>
            <a:r>
              <a:rPr lang="ru-RU" sz="2000" b="1" dirty="0" smtClean="0">
                <a:effectLst/>
              </a:rPr>
              <a:t>    увеличение </a:t>
            </a:r>
            <a:r>
              <a:rPr lang="ru-RU" sz="2000" b="1" dirty="0">
                <a:effectLst/>
              </a:rPr>
              <a:t>количества рабочих мест для инвалидов, созданных </a:t>
            </a:r>
            <a:r>
              <a:rPr lang="ru-RU" sz="2000" b="1" dirty="0" smtClean="0">
                <a:effectLst/>
              </a:rPr>
              <a:t>работодателями любой формы собственности; </a:t>
            </a:r>
            <a:endParaRPr lang="ru-RU" sz="2000" b="1" dirty="0">
              <a:effectLst/>
            </a:endParaRPr>
          </a:p>
          <a:p>
            <a:r>
              <a:rPr lang="ru-RU" sz="2000" b="1" dirty="0">
                <a:effectLst/>
              </a:rPr>
              <a:t> </a:t>
            </a:r>
            <a:r>
              <a:rPr lang="ru-RU" sz="2000" b="1" dirty="0" smtClean="0">
                <a:effectLst/>
              </a:rPr>
              <a:t> увеличение </a:t>
            </a:r>
            <a:r>
              <a:rPr lang="ru-RU" sz="2000" b="1" dirty="0">
                <a:effectLst/>
              </a:rPr>
              <a:t>численности инвалидов, обеспеченных техническими средствами реабилитации </a:t>
            </a:r>
            <a:r>
              <a:rPr lang="ru-RU" sz="2000" b="1" dirty="0" smtClean="0">
                <a:effectLst/>
              </a:rPr>
              <a:t>и услугами.</a:t>
            </a:r>
            <a:endParaRPr lang="ru-RU" sz="2000" b="1" dirty="0">
              <a:effectLst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092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548" y="476672"/>
            <a:ext cx="8136904" cy="914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900" dirty="0" smtClean="0">
                <a:solidFill>
                  <a:srgbClr val="0A61A2"/>
                </a:solidFill>
              </a:rPr>
              <a:t>Функции Совета </a:t>
            </a:r>
            <a:r>
              <a:rPr lang="ru-RU" sz="2900" dirty="0">
                <a:solidFill>
                  <a:srgbClr val="0A61A2"/>
                </a:solidFill>
              </a:rPr>
              <a:t>общественных </a:t>
            </a:r>
            <a:r>
              <a:rPr lang="ru-RU" sz="2900" dirty="0" smtClean="0">
                <a:solidFill>
                  <a:srgbClr val="0A61A2"/>
                </a:solidFill>
              </a:rPr>
              <a:t>экспертов:</a:t>
            </a:r>
            <a:endParaRPr lang="ru-RU" sz="2900" dirty="0">
              <a:solidFill>
                <a:srgbClr val="0A61A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484784"/>
            <a:ext cx="8064896" cy="5184576"/>
          </a:xfrm>
        </p:spPr>
        <p:txBody>
          <a:bodyPr>
            <a:normAutofit fontScale="92500" lnSpcReduction="20000"/>
          </a:bodyPr>
          <a:lstStyle/>
          <a:p>
            <a:r>
              <a:rPr lang="ru-RU" sz="2300" b="1" dirty="0" smtClean="0">
                <a:effectLst/>
              </a:rPr>
              <a:t>организовывать </a:t>
            </a:r>
            <a:r>
              <a:rPr lang="ru-RU" sz="2300" b="1" dirty="0">
                <a:effectLst/>
              </a:rPr>
              <a:t>обучающие семинары общественных экспертов (совместно с органами государственной </a:t>
            </a:r>
            <a:r>
              <a:rPr lang="ru-RU" sz="2300" b="1" dirty="0" smtClean="0">
                <a:effectLst/>
              </a:rPr>
              <a:t>и муниципальной власти </a:t>
            </a:r>
            <a:r>
              <a:rPr lang="ru-RU" sz="2300" b="1" dirty="0">
                <a:effectLst/>
              </a:rPr>
              <a:t>Республики </a:t>
            </a:r>
            <a:r>
              <a:rPr lang="ru-RU" sz="2300" b="1" dirty="0" smtClean="0">
                <a:effectLst/>
              </a:rPr>
              <a:t>Татарстан);</a:t>
            </a:r>
            <a:endParaRPr lang="ru-RU" sz="2300" b="1" dirty="0">
              <a:effectLst/>
            </a:endParaRPr>
          </a:p>
          <a:p>
            <a:r>
              <a:rPr lang="ru-RU" sz="2300" b="1" dirty="0" smtClean="0">
                <a:effectLst/>
              </a:rPr>
              <a:t> </a:t>
            </a:r>
            <a:r>
              <a:rPr lang="ru-RU" sz="2300" b="1" dirty="0">
                <a:effectLst/>
              </a:rPr>
              <a:t>участвовать в качестве общественных экспертов в составе Республиканской и муниципальных комиссий по приемке и/или обследованию  состояния   доступности объектов и услуг в сфере жизнедеятельности инвалидов и других МГН;</a:t>
            </a:r>
          </a:p>
          <a:p>
            <a:r>
              <a:rPr lang="ru-RU" sz="2300" b="1" dirty="0" smtClean="0">
                <a:effectLst/>
              </a:rPr>
              <a:t> </a:t>
            </a:r>
            <a:r>
              <a:rPr lang="ru-RU" sz="2300" b="1" dirty="0">
                <a:effectLst/>
              </a:rPr>
              <a:t>проводить общественный мониторинг состояния   доступности   объектов   и   услуг   в    сфере жизнедеятельности инвалидов и других МГН (совместно с органами государственной и муниципальной власти Республики Татарстан);</a:t>
            </a:r>
          </a:p>
          <a:p>
            <a:r>
              <a:rPr lang="ru-RU" sz="2300" b="1" dirty="0" smtClean="0">
                <a:effectLst/>
              </a:rPr>
              <a:t> </a:t>
            </a:r>
            <a:r>
              <a:rPr lang="ru-RU" sz="2300" b="1" dirty="0">
                <a:effectLst/>
              </a:rPr>
              <a:t>анализировать и обобщать  предложения  граждан  и  организаций в части обеспечения доступной среды жизнедеятельности для инвалидов (совместно с органами государственной и муниципальной власти Республики Татарстан).</a:t>
            </a:r>
          </a:p>
          <a:p>
            <a:pPr marL="18288" indent="0">
              <a:buNone/>
            </a:pP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3499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784976" cy="914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700" b="1" dirty="0" smtClean="0">
                <a:solidFill>
                  <a:srgbClr val="0A61A2"/>
                </a:solidFill>
              </a:rPr>
              <a:t>Внедрение Стандарта предполагает организацию системы мероприятий </a:t>
            </a:r>
            <a:r>
              <a:rPr lang="ru-RU" sz="2700" dirty="0">
                <a:solidFill>
                  <a:srgbClr val="0A61A2"/>
                </a:solidFill>
              </a:rPr>
              <a:t>и</a:t>
            </a:r>
            <a:r>
              <a:rPr lang="ru-RU" sz="2700" b="1" dirty="0" smtClean="0">
                <a:solidFill>
                  <a:srgbClr val="0A61A2"/>
                </a:solidFill>
              </a:rPr>
              <a:t> разработку: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endParaRPr lang="ru-RU" sz="18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988840"/>
            <a:ext cx="8208912" cy="4203576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>
                <a:effectLst/>
              </a:rPr>
              <a:t> </a:t>
            </a:r>
            <a:r>
              <a:rPr lang="ru-RU" sz="2800" b="1" dirty="0" smtClean="0">
                <a:effectLst/>
              </a:rPr>
              <a:t> </a:t>
            </a:r>
            <a:r>
              <a:rPr lang="ru-RU" sz="2300" b="1" dirty="0">
                <a:effectLst/>
              </a:rPr>
              <a:t>методических рекомендаций по организации работы авиакомпаний и аэропортов по обслуживанию пассажиров с инвалидностью;</a:t>
            </a:r>
          </a:p>
          <a:p>
            <a:r>
              <a:rPr lang="ru-RU" sz="2300" b="1" dirty="0" smtClean="0">
                <a:effectLst/>
              </a:rPr>
              <a:t> </a:t>
            </a:r>
            <a:r>
              <a:rPr lang="ru-RU" sz="2300" b="1" dirty="0">
                <a:effectLst/>
              </a:rPr>
              <a:t>программы подготовки персонала аэропортов и авиакомпаний для обслуживания пассажиров с инвалидностью на объектах авиационной транспортной структуры;</a:t>
            </a:r>
          </a:p>
          <a:p>
            <a:r>
              <a:rPr lang="ru-RU" sz="2300" b="1" dirty="0" smtClean="0">
                <a:effectLst/>
              </a:rPr>
              <a:t> </a:t>
            </a:r>
            <a:r>
              <a:rPr lang="ru-RU" sz="2300" b="1" dirty="0">
                <a:effectLst/>
              </a:rPr>
              <a:t>программы и методических рекомендаций по подготовке экспертов по оценке доступности и качества обслуживания пассажирских авиаперевозок пассажиров с инвалидностью</a:t>
            </a:r>
            <a:r>
              <a:rPr lang="ru-RU" sz="2300" b="1" dirty="0" smtClean="0">
                <a:effectLst/>
              </a:rPr>
              <a:t>.</a:t>
            </a:r>
            <a:endParaRPr lang="ru-RU" sz="23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078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660332" cy="914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dirty="0" smtClean="0">
                <a:solidFill>
                  <a:srgbClr val="0A61A2"/>
                </a:solidFill>
              </a:rPr>
              <a:t>Внедрение Стандарта так же предполагает</a:t>
            </a:r>
            <a:r>
              <a:rPr lang="ru-RU" sz="2800" b="1" dirty="0" smtClean="0">
                <a:solidFill>
                  <a:srgbClr val="0A61A2"/>
                </a:solidFill>
              </a:rPr>
              <a:t> </a:t>
            </a:r>
            <a:r>
              <a:rPr lang="ru-RU" sz="2800" dirty="0" smtClean="0">
                <a:solidFill>
                  <a:srgbClr val="0A61A2"/>
                </a:solidFill>
              </a:rPr>
              <a:t>организацию подготовки:</a:t>
            </a:r>
            <a:endParaRPr lang="ru-RU" sz="2800" dirty="0">
              <a:solidFill>
                <a:srgbClr val="0A61A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2132856"/>
            <a:ext cx="8640960" cy="4159339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</a:t>
            </a:r>
            <a:r>
              <a:rPr lang="ru-RU" sz="2400" b="1" dirty="0"/>
              <a:t>специалистов по организации обслуживания пассажиров с инвалидностью с выдачей свидетельства о прохождении курсов подготовки и свидетельства эксперта </a:t>
            </a:r>
            <a:r>
              <a:rPr lang="ru-RU" sz="2400" b="1" dirty="0" smtClean="0"/>
              <a:t>по качеству  обслуживания </a:t>
            </a:r>
            <a:r>
              <a:rPr lang="ru-RU" sz="2400" b="1" dirty="0"/>
              <a:t>пассажиров с инвалидностью на воздушном транспорте;</a:t>
            </a:r>
          </a:p>
          <a:p>
            <a:r>
              <a:rPr lang="ru-RU" sz="2400" b="1" dirty="0" smtClean="0"/>
              <a:t> </a:t>
            </a:r>
            <a:r>
              <a:rPr lang="ru-RU" sz="2400" b="1" dirty="0"/>
              <a:t>экспертов по оценки доступности и качества обслуживания пассажирских авиаперевозок пассажиров с инвалидностью с выдачей свидетельства о прохождении курсов подготовки и свидетельства эксперта</a:t>
            </a:r>
            <a:r>
              <a:rPr lang="ru-RU" sz="2600" b="1" dirty="0" smtClean="0"/>
              <a:t>.</a:t>
            </a:r>
            <a:endParaRPr lang="ru-RU" sz="2600" b="1" dirty="0"/>
          </a:p>
        </p:txBody>
      </p:sp>
    </p:spTree>
    <p:extLst>
      <p:ext uri="{BB962C8B-B14F-4D97-AF65-F5344CB8AC3E}">
        <p14:creationId xmlns:p14="http://schemas.microsoft.com/office/powerpoint/2010/main" val="339177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536</TotalTime>
  <Words>635</Words>
  <Application>Microsoft Office PowerPoint</Application>
  <PresentationFormat>Экран (4:3)</PresentationFormat>
  <Paragraphs>69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Воздушный поток</vt:lpstr>
      <vt:lpstr>Презентация PowerPoint</vt:lpstr>
      <vt:lpstr>Основные составляющие понятия «Доступная среда»</vt:lpstr>
      <vt:lpstr>Спорт для инвалидов и Доступная среда</vt:lpstr>
      <vt:lpstr>Международные  акты  ООН, принятые в отношении инвалидов </vt:lpstr>
      <vt:lpstr>Презентация PowerPoint</vt:lpstr>
      <vt:lpstr>Ожидаемые результаты реализации Государственной Программы «Доступная среда»: </vt:lpstr>
      <vt:lpstr>Функции Совета общественных экспертов:</vt:lpstr>
      <vt:lpstr>Внедрение Стандарта предполагает организацию системы мероприятий и разработку: </vt:lpstr>
      <vt:lpstr>Внедрение Стандарта так же предполагает организацию подготовки:</vt:lpstr>
      <vt:lpstr>Абсурдные архитектурные решения</vt:lpstr>
      <vt:lpstr>Абсурдные конструкции пандусов </vt:lpstr>
      <vt:lpstr>Подъемники</vt:lpstr>
      <vt:lpstr>Кнопка вызова</vt:lpstr>
      <vt:lpstr>Презентация PowerPoint</vt:lpstr>
      <vt:lpstr>Презентация PowerPoint</vt:lpstr>
      <vt:lpstr>Презентация PowerPoint</vt:lpstr>
      <vt:lpstr>Презентация PowerPoint</vt:lpstr>
      <vt:lpstr>Перечень мер государственной поддержки для общественных объединений инвалидов и предприятий, использующих труд инвалидов </vt:lpstr>
      <vt:lpstr>Презентация PowerPoint</vt:lpstr>
      <vt:lpstr>Вместе мы сможем больше!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</dc:creator>
  <cp:lastModifiedBy>Администратор</cp:lastModifiedBy>
  <cp:revision>47</cp:revision>
  <dcterms:created xsi:type="dcterms:W3CDTF">2011-12-01T06:04:37Z</dcterms:created>
  <dcterms:modified xsi:type="dcterms:W3CDTF">2016-09-13T10:02:09Z</dcterms:modified>
</cp:coreProperties>
</file>